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Dosis"/>
      <p:regular r:id="rId18"/>
      <p:bold r:id="rId19"/>
    </p:embeddedFont>
    <p:embeddedFont>
      <p:font typeface="Montserra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11" Type="http://schemas.openxmlformats.org/officeDocument/2006/relationships/slide" Target="slides/slide7.xml"/><Relationship Id="rId22" Type="http://schemas.openxmlformats.org/officeDocument/2006/relationships/font" Target="fonts/Montserrat-italic.fntdata"/><Relationship Id="rId10" Type="http://schemas.openxmlformats.org/officeDocument/2006/relationships/slide" Target="slides/slide6.xml"/><Relationship Id="rId21" Type="http://schemas.openxmlformats.org/officeDocument/2006/relationships/font" Target="fonts/Montserrat-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Dosis-bold.fntdata"/><Relationship Id="rId6" Type="http://schemas.openxmlformats.org/officeDocument/2006/relationships/slide" Target="slides/slide2.xml"/><Relationship Id="rId18" Type="http://schemas.openxmlformats.org/officeDocument/2006/relationships/font" Target="fonts/Dosis-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s-419"/>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s-419"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proofhub.com/" TargetMode="External"/><Relationship Id="rId4" Type="http://schemas.openxmlformats.org/officeDocument/2006/relationships/hyperlink" Target="http://www.youtube.com/watch?v=U831UfrniLU" TargetMode="External"/><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getflow.com/"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nutcache.com/" TargetMode="External"/><Relationship Id="rId4" Type="http://schemas.openxmlformats.org/officeDocument/2006/relationships/hyperlink" Target="http://www.youtube.com/watch?v=hxaBe_zLADk" TargetMode="External"/><Relationship Id="rId5"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paymoapp.com/"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invisionapp.com/tour/design-project-management-workflow"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descr="Prodoc_Mockup_Home.png" id="54" name="Shape 54"/>
          <p:cNvPicPr preferRelativeResize="0"/>
          <p:nvPr/>
        </p:nvPicPr>
        <p:blipFill rotWithShape="1">
          <a:blip r:embed="rId3">
            <a:alphaModFix/>
          </a:blip>
          <a:srcRect b="0" l="0" r="0" t="0"/>
          <a:stretch/>
        </p:blipFill>
        <p:spPr>
          <a:xfrm rot="305644">
            <a:off x="-35403" y="1001109"/>
            <a:ext cx="4681255" cy="4552704"/>
          </a:xfrm>
          <a:prstGeom prst="rect">
            <a:avLst/>
          </a:prstGeom>
          <a:noFill/>
          <a:ln>
            <a:noFill/>
          </a:ln>
        </p:spPr>
      </p:pic>
      <p:sp>
        <p:nvSpPr>
          <p:cNvPr id="55" name="Shape 55"/>
          <p:cNvSpPr txBox="1"/>
          <p:nvPr>
            <p:ph type="ctrTitle"/>
          </p:nvPr>
        </p:nvSpPr>
        <p:spPr>
          <a:xfrm>
            <a:off x="4756600" y="2323150"/>
            <a:ext cx="4121100" cy="1276800"/>
          </a:xfrm>
          <a:prstGeom prst="rect">
            <a:avLst/>
          </a:prstGeom>
        </p:spPr>
        <p:txBody>
          <a:bodyPr anchorCtr="0" anchor="b" bIns="91425" lIns="91425" rIns="91425" wrap="square" tIns="91425">
            <a:noAutofit/>
          </a:bodyPr>
          <a:lstStyle/>
          <a:p>
            <a:pPr indent="0" lvl="0" marL="0" algn="r">
              <a:spcBef>
                <a:spcPts val="0"/>
              </a:spcBef>
              <a:buNone/>
            </a:pPr>
            <a:r>
              <a:rPr b="1" lang="es-419" sz="7200">
                <a:latin typeface="Dosis"/>
                <a:ea typeface="Dosis"/>
                <a:cs typeface="Dosis"/>
                <a:sym typeface="Dosis"/>
              </a:rPr>
              <a:t>Prodoc</a:t>
            </a:r>
          </a:p>
        </p:txBody>
      </p:sp>
      <p:sp>
        <p:nvSpPr>
          <p:cNvPr id="56" name="Shape 56"/>
          <p:cNvSpPr txBox="1"/>
          <p:nvPr>
            <p:ph idx="1" type="subTitle"/>
          </p:nvPr>
        </p:nvSpPr>
        <p:spPr>
          <a:xfrm>
            <a:off x="4756595" y="3287875"/>
            <a:ext cx="4121100" cy="700500"/>
          </a:xfrm>
          <a:prstGeom prst="rect">
            <a:avLst/>
          </a:prstGeom>
        </p:spPr>
        <p:txBody>
          <a:bodyPr anchorCtr="0" anchor="t" bIns="91425" lIns="91425" rIns="91425" wrap="square" tIns="91425">
            <a:noAutofit/>
          </a:bodyPr>
          <a:lstStyle/>
          <a:p>
            <a:pPr indent="0" lvl="0" marL="0" rtl="0" algn="r">
              <a:spcBef>
                <a:spcPts val="0"/>
              </a:spcBef>
              <a:buNone/>
            </a:pPr>
            <a:r>
              <a:rPr lang="es-419" sz="1800">
                <a:solidFill>
                  <a:srgbClr val="3C78D8"/>
                </a:solidFill>
                <a:latin typeface="Montserrat"/>
                <a:ea typeface="Montserrat"/>
                <a:cs typeface="Montserrat"/>
                <a:sym typeface="Montserrat"/>
              </a:rPr>
              <a:t>Documentación para proyectos</a:t>
            </a:r>
          </a:p>
          <a:p>
            <a:pPr indent="0" lvl="0" marL="0" algn="r">
              <a:spcBef>
                <a:spcPts val="0"/>
              </a:spcBef>
              <a:buNone/>
            </a:pPr>
            <a:r>
              <a:rPr lang="es-419" sz="1800">
                <a:solidFill>
                  <a:srgbClr val="3C78D8"/>
                </a:solidFill>
                <a:latin typeface="Montserrat"/>
                <a:ea typeface="Montserrat"/>
                <a:cs typeface="Montserrat"/>
                <a:sym typeface="Montserrat"/>
              </a:rPr>
              <a:t>de diseño</a:t>
            </a:r>
          </a:p>
        </p:txBody>
      </p:sp>
      <p:pic>
        <p:nvPicPr>
          <p:cNvPr id="57" name="Shape 57"/>
          <p:cNvPicPr preferRelativeResize="0"/>
          <p:nvPr/>
        </p:nvPicPr>
        <p:blipFill>
          <a:blip r:embed="rId4">
            <a:alphaModFix/>
          </a:blip>
          <a:stretch>
            <a:fillRect/>
          </a:stretch>
        </p:blipFill>
        <p:spPr>
          <a:xfrm rot="1252600">
            <a:off x="1026498" y="347472"/>
            <a:ext cx="4681256" cy="4552703"/>
          </a:xfrm>
          <a:prstGeom prst="rect">
            <a:avLst/>
          </a:prstGeom>
          <a:noFill/>
          <a:ln>
            <a:noFill/>
          </a:ln>
        </p:spPr>
      </p:pic>
      <p:sp>
        <p:nvSpPr>
          <p:cNvPr id="58" name="Shape 58"/>
          <p:cNvSpPr txBox="1"/>
          <p:nvPr/>
        </p:nvSpPr>
        <p:spPr>
          <a:xfrm>
            <a:off x="5652100" y="3988375"/>
            <a:ext cx="3225600" cy="880500"/>
          </a:xfrm>
          <a:prstGeom prst="rect">
            <a:avLst/>
          </a:prstGeom>
          <a:noFill/>
          <a:ln>
            <a:noFill/>
          </a:ln>
        </p:spPr>
        <p:txBody>
          <a:bodyPr anchorCtr="0" anchor="t" bIns="91425" lIns="91425" rIns="91425" wrap="square" tIns="91425">
            <a:noAutofit/>
          </a:bodyPr>
          <a:lstStyle/>
          <a:p>
            <a:pPr indent="0" lvl="0" marL="0" algn="r">
              <a:spcBef>
                <a:spcPts val="0"/>
              </a:spcBef>
              <a:buNone/>
            </a:pPr>
            <a:r>
              <a:rPr lang="es-419" sz="1200">
                <a:solidFill>
                  <a:srgbClr val="666666"/>
                </a:solidFill>
                <a:latin typeface="Montserrat"/>
                <a:ea typeface="Montserrat"/>
                <a:cs typeface="Montserrat"/>
                <a:sym typeface="Montserrat"/>
              </a:rPr>
              <a:t>Arturo Gómez</a:t>
            </a:r>
          </a:p>
          <a:p>
            <a:pPr indent="0" lvl="0" marL="0" algn="r">
              <a:spcBef>
                <a:spcPts val="0"/>
              </a:spcBef>
              <a:buNone/>
            </a:pPr>
            <a:r>
              <a:rPr lang="es-419" sz="1200">
                <a:solidFill>
                  <a:srgbClr val="666666"/>
                </a:solidFill>
                <a:latin typeface="Montserrat"/>
                <a:ea typeface="Montserrat"/>
                <a:cs typeface="Montserrat"/>
                <a:sym typeface="Montserrat"/>
              </a:rPr>
              <a:t>José David Giraldo</a:t>
            </a:r>
          </a:p>
          <a:p>
            <a:pPr indent="0" lvl="0" marL="0" algn="r">
              <a:spcBef>
                <a:spcPts val="0"/>
              </a:spcBef>
              <a:buNone/>
            </a:pPr>
            <a:r>
              <a:rPr lang="es-419" sz="1200">
                <a:solidFill>
                  <a:srgbClr val="666666"/>
                </a:solidFill>
                <a:latin typeface="Montserrat"/>
                <a:ea typeface="Montserrat"/>
                <a:cs typeface="Montserrat"/>
                <a:sym typeface="Montserrat"/>
              </a:rPr>
              <a:t>Camilo José Montoya</a:t>
            </a:r>
          </a:p>
          <a:p>
            <a:pPr indent="0" lvl="0" marL="0" algn="r">
              <a:spcBef>
                <a:spcPts val="0"/>
              </a:spcBef>
              <a:buNone/>
            </a:pPr>
            <a:r>
              <a:rPr lang="es-419" sz="1200">
                <a:solidFill>
                  <a:srgbClr val="666666"/>
                </a:solidFill>
                <a:latin typeface="Montserrat"/>
                <a:ea typeface="Montserrat"/>
                <a:cs typeface="Montserrat"/>
                <a:sym typeface="Montserrat"/>
              </a:rPr>
              <a:t>Programación en Web / Final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lgn="ctr">
              <a:spcBef>
                <a:spcPts val="0"/>
              </a:spcBef>
              <a:buNone/>
            </a:pPr>
            <a:r>
              <a:rPr lang="es-419">
                <a:latin typeface="Montserrat"/>
                <a:ea typeface="Montserrat"/>
                <a:cs typeface="Montserrat"/>
                <a:sym typeface="Montserrat"/>
              </a:rPr>
              <a:t>ProofHub</a:t>
            </a:r>
          </a:p>
        </p:txBody>
      </p:sp>
      <p:sp>
        <p:nvSpPr>
          <p:cNvPr id="121" name="Shape 121"/>
          <p:cNvSpPr txBox="1"/>
          <p:nvPr>
            <p:ph idx="1" type="body"/>
          </p:nvPr>
        </p:nvSpPr>
        <p:spPr>
          <a:xfrm>
            <a:off x="311700" y="875525"/>
            <a:ext cx="8520600" cy="299700"/>
          </a:xfrm>
          <a:prstGeom prst="rect">
            <a:avLst/>
          </a:prstGeom>
        </p:spPr>
        <p:txBody>
          <a:bodyPr anchorCtr="0" anchor="t" bIns="91425" lIns="91425" rIns="91425" wrap="square" tIns="91425">
            <a:noAutofit/>
          </a:bodyPr>
          <a:lstStyle/>
          <a:p>
            <a:pPr indent="0" lvl="0" marL="0" rtl="0" algn="ctr">
              <a:spcBef>
                <a:spcPts val="0"/>
              </a:spcBef>
              <a:buNone/>
            </a:pPr>
            <a:r>
              <a:rPr lang="es-419" sz="1000" u="sng">
                <a:solidFill>
                  <a:schemeClr val="hlink"/>
                </a:solidFill>
                <a:hlinkClick r:id="rId3"/>
              </a:rPr>
              <a:t>https://www.proofhub.com/</a:t>
            </a:r>
            <a:r>
              <a:rPr lang="es-419" sz="1000"/>
              <a:t> </a:t>
            </a:r>
          </a:p>
        </p:txBody>
      </p:sp>
      <p:sp>
        <p:nvSpPr>
          <p:cNvPr descr="Get to know about how to plan and manage your projects like a pro with our project management software here at https://www.proofhub.com/?utm_source=Youtube&amp;utm_campaign=ProofHub&amp;utm_medium=John&amp;utm_content=How%20it%20works.  Poor planning, weak collaboration,unorganized structure and no reporting tools are the four main reasons why projects fail. That’s where ProofHub helps by bringing all the project management fundamentals at one place. https://www.proofhub.com/how-it-works/plan?utm_source=Youtube&amp;utm_campaign=ProofHub&amp;utm_medium=John&amp;utm_content=How%20it%20works  With features like tasks, custom roles, Gantt charts, calendar and more, ProofHub helps you plan your projects like a pro.  Online proofing, Group chat, Online discussions and Notes are there to boost collaboration between teams and clients, no matter they located in one office or scattered across different continents. https://www.proofhub.com/how-it-works/collaborate?utm_source=Youtube&amp;utm_campaign=ProofHub&amp;utm_medium=John&amp;utm_content=How%20it%20works  With Notes and Files you can keep all the important documents at a centralized place. So there are no unorganized projects. https://www.proofhub.com/how-it-works/organize?utm_source=Youtube&amp;utm_campaign=ProofHub&amp;utm_medium=John&amp;utm_content=How%20it%20works   Timesheets are there to help you with project time management. And, with insightful Reports you can keep an eye on how things are going in the project and become better at project risk management. https://www.proofhub.com/how-it-works/deliver?utm_source=Youtube&amp;utm_campaign=ProofHub&amp;utm_medium=John&amp;utm_content=How%20it%20works  If you are a project manager looking for a complete solution for your project management troubles, then give ProofHub a try. Sign up for our free 30-day trial here! https://www.proofhub.com/try?utm_source=Youtube&amp;utm_campaign=ProofHub&amp;utm_medium=John&amp;utm_content=How%20it%20works  To get an in-depth look at how every ProofHub feature works, you can subscribe to our YouTube channel - https://www.youtube.com/user/proofhub/?sub_confirmation=1" id="122" name="Shape 122" title="ProofHub - How ProofHub Works">
            <a:hlinkClick r:id="rId4"/>
          </p:cNvPr>
          <p:cNvSpPr/>
          <p:nvPr/>
        </p:nvSpPr>
        <p:spPr>
          <a:xfrm>
            <a:off x="2286000" y="1327625"/>
            <a:ext cx="4572000" cy="3429000"/>
          </a:xfrm>
          <a:prstGeom prst="rect">
            <a:avLst/>
          </a:prstGeom>
          <a:blipFill>
            <a:blip r:embed="rId5">
              <a:alphaModFix/>
            </a:blip>
            <a:stretch>
              <a:fillRect/>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lgn="ctr">
              <a:spcBef>
                <a:spcPts val="0"/>
              </a:spcBef>
              <a:buNone/>
            </a:pPr>
            <a:r>
              <a:rPr lang="es-419">
                <a:latin typeface="Montserrat"/>
                <a:ea typeface="Montserrat"/>
                <a:cs typeface="Montserrat"/>
                <a:sym typeface="Montserrat"/>
              </a:rPr>
              <a:t>Flow</a:t>
            </a:r>
          </a:p>
        </p:txBody>
      </p:sp>
      <p:sp>
        <p:nvSpPr>
          <p:cNvPr id="128" name="Shape 128"/>
          <p:cNvSpPr txBox="1"/>
          <p:nvPr>
            <p:ph idx="1" type="body"/>
          </p:nvPr>
        </p:nvSpPr>
        <p:spPr>
          <a:xfrm>
            <a:off x="311700" y="875525"/>
            <a:ext cx="8520600" cy="299700"/>
          </a:xfrm>
          <a:prstGeom prst="rect">
            <a:avLst/>
          </a:prstGeom>
        </p:spPr>
        <p:txBody>
          <a:bodyPr anchorCtr="0" anchor="t" bIns="91425" lIns="91425" rIns="91425" wrap="square" tIns="91425">
            <a:noAutofit/>
          </a:bodyPr>
          <a:lstStyle/>
          <a:p>
            <a:pPr indent="0" lvl="0" marL="0" rtl="0" algn="ctr">
              <a:spcBef>
                <a:spcPts val="0"/>
              </a:spcBef>
              <a:buNone/>
            </a:pPr>
            <a:r>
              <a:rPr lang="es-419" sz="1000" u="sng">
                <a:solidFill>
                  <a:schemeClr val="hlink"/>
                </a:solidFill>
                <a:hlinkClick r:id="rId3"/>
              </a:rPr>
              <a:t>https://www.getflow.com/</a:t>
            </a:r>
            <a:r>
              <a:rPr lang="es-419" sz="1000"/>
              <a:t> </a:t>
            </a:r>
          </a:p>
        </p:txBody>
      </p:sp>
      <p:pic>
        <p:nvPicPr>
          <p:cNvPr id="129" name="Shape 129"/>
          <p:cNvPicPr preferRelativeResize="0"/>
          <p:nvPr/>
        </p:nvPicPr>
        <p:blipFill rotWithShape="1">
          <a:blip r:embed="rId4">
            <a:alphaModFix/>
          </a:blip>
          <a:srcRect b="5055" l="6768" r="11778" t="25687"/>
          <a:stretch/>
        </p:blipFill>
        <p:spPr>
          <a:xfrm>
            <a:off x="624088" y="1367150"/>
            <a:ext cx="7895822" cy="3776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lgn="ctr">
              <a:spcBef>
                <a:spcPts val="0"/>
              </a:spcBef>
              <a:buNone/>
            </a:pPr>
            <a:r>
              <a:rPr lang="es-419">
                <a:latin typeface="Montserrat"/>
                <a:ea typeface="Montserrat"/>
                <a:cs typeface="Montserrat"/>
                <a:sym typeface="Montserrat"/>
              </a:rPr>
              <a:t>Nutcache</a:t>
            </a:r>
          </a:p>
        </p:txBody>
      </p:sp>
      <p:sp>
        <p:nvSpPr>
          <p:cNvPr id="135" name="Shape 135"/>
          <p:cNvSpPr txBox="1"/>
          <p:nvPr>
            <p:ph idx="1" type="body"/>
          </p:nvPr>
        </p:nvSpPr>
        <p:spPr>
          <a:xfrm>
            <a:off x="311700" y="875525"/>
            <a:ext cx="8520600" cy="299700"/>
          </a:xfrm>
          <a:prstGeom prst="rect">
            <a:avLst/>
          </a:prstGeom>
        </p:spPr>
        <p:txBody>
          <a:bodyPr anchorCtr="0" anchor="t" bIns="91425" lIns="91425" rIns="91425" wrap="square" tIns="91425">
            <a:noAutofit/>
          </a:bodyPr>
          <a:lstStyle/>
          <a:p>
            <a:pPr indent="0" lvl="0" marL="0" rtl="0" algn="ctr">
              <a:spcBef>
                <a:spcPts val="0"/>
              </a:spcBef>
              <a:buNone/>
            </a:pPr>
            <a:r>
              <a:rPr lang="es-419" sz="1000" u="sng">
                <a:solidFill>
                  <a:schemeClr val="hlink"/>
                </a:solidFill>
                <a:hlinkClick r:id="rId3"/>
              </a:rPr>
              <a:t>http://www.nutcache.com/</a:t>
            </a:r>
            <a:r>
              <a:rPr lang="es-419" sz="1000"/>
              <a:t> </a:t>
            </a:r>
          </a:p>
        </p:txBody>
      </p:sp>
      <p:sp>
        <p:nvSpPr>
          <p:cNvPr descr="Nutcache provides teams of all sizes with a business-oriented Agile/Scrum solution for managing the entire project delivery lifecycle in a collaborative workspace  visit www.nutcache.com" id="136" name="Shape 136" title="Nutcache - Agile Project Management for Businesses">
            <a:hlinkClick r:id="rId4"/>
          </p:cNvPr>
          <p:cNvSpPr/>
          <p:nvPr/>
        </p:nvSpPr>
        <p:spPr>
          <a:xfrm>
            <a:off x="2286000" y="1347375"/>
            <a:ext cx="4572000" cy="3429000"/>
          </a:xfrm>
          <a:prstGeom prst="rect">
            <a:avLst/>
          </a:prstGeom>
          <a:blipFill>
            <a:blip r:embed="rId5">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lgn="ctr">
              <a:spcBef>
                <a:spcPts val="0"/>
              </a:spcBef>
              <a:buNone/>
            </a:pPr>
            <a:r>
              <a:rPr lang="es-419">
                <a:latin typeface="Montserrat"/>
                <a:ea typeface="Montserrat"/>
                <a:cs typeface="Montserrat"/>
                <a:sym typeface="Montserrat"/>
              </a:rPr>
              <a:t>Paymo</a:t>
            </a:r>
          </a:p>
        </p:txBody>
      </p:sp>
      <p:sp>
        <p:nvSpPr>
          <p:cNvPr id="142" name="Shape 142"/>
          <p:cNvSpPr txBox="1"/>
          <p:nvPr>
            <p:ph idx="1" type="body"/>
          </p:nvPr>
        </p:nvSpPr>
        <p:spPr>
          <a:xfrm>
            <a:off x="311700" y="875525"/>
            <a:ext cx="8520600" cy="299700"/>
          </a:xfrm>
          <a:prstGeom prst="rect">
            <a:avLst/>
          </a:prstGeom>
        </p:spPr>
        <p:txBody>
          <a:bodyPr anchorCtr="0" anchor="t" bIns="91425" lIns="91425" rIns="91425" wrap="square" tIns="91425">
            <a:noAutofit/>
          </a:bodyPr>
          <a:lstStyle/>
          <a:p>
            <a:pPr indent="0" lvl="0" marL="0" rtl="0" algn="ctr">
              <a:spcBef>
                <a:spcPts val="0"/>
              </a:spcBef>
              <a:buNone/>
            </a:pPr>
            <a:r>
              <a:rPr lang="es-419" sz="1000" u="sng">
                <a:solidFill>
                  <a:schemeClr val="hlink"/>
                </a:solidFill>
                <a:hlinkClick r:id="rId3"/>
              </a:rPr>
              <a:t>https://www.paymoapp.com/</a:t>
            </a:r>
            <a:r>
              <a:rPr lang="es-419" sz="1000"/>
              <a:t> </a:t>
            </a:r>
          </a:p>
        </p:txBody>
      </p:sp>
      <p:pic>
        <p:nvPicPr>
          <p:cNvPr id="143" name="Shape 143"/>
          <p:cNvPicPr preferRelativeResize="0"/>
          <p:nvPr/>
        </p:nvPicPr>
        <p:blipFill>
          <a:blip r:embed="rId4">
            <a:alphaModFix/>
          </a:blip>
          <a:stretch>
            <a:fillRect/>
          </a:stretch>
        </p:blipFill>
        <p:spPr>
          <a:xfrm>
            <a:off x="152400" y="1376975"/>
            <a:ext cx="8839200" cy="339476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a:spcBef>
                <a:spcPts val="0"/>
              </a:spcBef>
              <a:buNone/>
            </a:pPr>
            <a:r>
              <a:rPr b="1" lang="es-419" sz="4800">
                <a:solidFill>
                  <a:srgbClr val="E06666"/>
                </a:solidFill>
                <a:latin typeface="Montserrat"/>
                <a:ea typeface="Montserrat"/>
                <a:cs typeface="Montserrat"/>
                <a:sym typeface="Montserrat"/>
              </a:rPr>
              <a:t>PANTALLAS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idx="1" type="body"/>
          </p:nvPr>
        </p:nvSpPr>
        <p:spPr>
          <a:xfrm>
            <a:off x="667125" y="322900"/>
            <a:ext cx="2116800" cy="605100"/>
          </a:xfrm>
          <a:prstGeom prst="rect">
            <a:avLst/>
          </a:prstGeom>
        </p:spPr>
        <p:txBody>
          <a:bodyPr anchorCtr="0" anchor="ctr" bIns="91425" lIns="91425" rIns="91425" wrap="square" tIns="91425">
            <a:noAutofit/>
          </a:bodyPr>
          <a:lstStyle/>
          <a:p>
            <a:pPr indent="0" lvl="0" marL="0" algn="ctr">
              <a:spcBef>
                <a:spcPts val="0"/>
              </a:spcBef>
              <a:buNone/>
            </a:pPr>
            <a:r>
              <a:rPr lang="es-419" sz="1400">
                <a:solidFill>
                  <a:srgbClr val="E06666"/>
                </a:solidFill>
                <a:latin typeface="Montserrat"/>
                <a:ea typeface="Montserrat"/>
                <a:cs typeface="Montserrat"/>
                <a:sym typeface="Montserrat"/>
              </a:rPr>
              <a:t>Inicio</a:t>
            </a:r>
          </a:p>
        </p:txBody>
      </p:sp>
      <p:pic>
        <p:nvPicPr>
          <p:cNvPr descr="Intro.png" id="69" name="Shape 69"/>
          <p:cNvPicPr preferRelativeResize="0"/>
          <p:nvPr/>
        </p:nvPicPr>
        <p:blipFill>
          <a:blip r:embed="rId3">
            <a:alphaModFix/>
          </a:blip>
          <a:stretch>
            <a:fillRect/>
          </a:stretch>
        </p:blipFill>
        <p:spPr>
          <a:xfrm>
            <a:off x="667125" y="985274"/>
            <a:ext cx="2116900" cy="3765300"/>
          </a:xfrm>
          <a:prstGeom prst="rect">
            <a:avLst/>
          </a:prstGeom>
          <a:noFill/>
          <a:ln>
            <a:noFill/>
          </a:ln>
        </p:spPr>
      </p:pic>
      <p:pic>
        <p:nvPicPr>
          <p:cNvPr descr="Login.png" id="70" name="Shape 70"/>
          <p:cNvPicPr preferRelativeResize="0"/>
          <p:nvPr/>
        </p:nvPicPr>
        <p:blipFill>
          <a:blip r:embed="rId4">
            <a:alphaModFix/>
          </a:blip>
          <a:stretch>
            <a:fillRect/>
          </a:stretch>
        </p:blipFill>
        <p:spPr>
          <a:xfrm>
            <a:off x="3513550" y="985275"/>
            <a:ext cx="2116900" cy="3765260"/>
          </a:xfrm>
          <a:prstGeom prst="rect">
            <a:avLst/>
          </a:prstGeom>
          <a:noFill/>
          <a:ln>
            <a:noFill/>
          </a:ln>
        </p:spPr>
      </p:pic>
      <p:sp>
        <p:nvSpPr>
          <p:cNvPr id="71" name="Shape 71"/>
          <p:cNvSpPr txBox="1"/>
          <p:nvPr>
            <p:ph idx="1" type="body"/>
          </p:nvPr>
        </p:nvSpPr>
        <p:spPr>
          <a:xfrm>
            <a:off x="3513600"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Login</a:t>
            </a:r>
          </a:p>
        </p:txBody>
      </p:sp>
      <p:pic>
        <p:nvPicPr>
          <p:cNvPr descr="Tutorial.png" id="72" name="Shape 72"/>
          <p:cNvPicPr preferRelativeResize="0"/>
          <p:nvPr/>
        </p:nvPicPr>
        <p:blipFill>
          <a:blip r:embed="rId5">
            <a:alphaModFix/>
          </a:blip>
          <a:stretch>
            <a:fillRect/>
          </a:stretch>
        </p:blipFill>
        <p:spPr>
          <a:xfrm>
            <a:off x="6359975" y="985275"/>
            <a:ext cx="2116900" cy="3765260"/>
          </a:xfrm>
          <a:prstGeom prst="rect">
            <a:avLst/>
          </a:prstGeom>
          <a:noFill/>
          <a:ln>
            <a:noFill/>
          </a:ln>
        </p:spPr>
      </p:pic>
      <p:sp>
        <p:nvSpPr>
          <p:cNvPr id="73" name="Shape 73"/>
          <p:cNvSpPr txBox="1"/>
          <p:nvPr>
            <p:ph idx="1" type="body"/>
          </p:nvPr>
        </p:nvSpPr>
        <p:spPr>
          <a:xfrm>
            <a:off x="6360075"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Tutorial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idx="1" type="body"/>
          </p:nvPr>
        </p:nvSpPr>
        <p:spPr>
          <a:xfrm>
            <a:off x="667125"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Home</a:t>
            </a:r>
          </a:p>
        </p:txBody>
      </p:sp>
      <p:pic>
        <p:nvPicPr>
          <p:cNvPr descr="Home.png" id="79" name="Shape 79"/>
          <p:cNvPicPr preferRelativeResize="0"/>
          <p:nvPr/>
        </p:nvPicPr>
        <p:blipFill rotWithShape="1">
          <a:blip r:embed="rId3">
            <a:alphaModFix/>
          </a:blip>
          <a:srcRect b="0" l="0" r="0" t="0"/>
          <a:stretch/>
        </p:blipFill>
        <p:spPr>
          <a:xfrm>
            <a:off x="667125" y="985274"/>
            <a:ext cx="2116900" cy="3765300"/>
          </a:xfrm>
          <a:prstGeom prst="rect">
            <a:avLst/>
          </a:prstGeom>
          <a:noFill/>
          <a:ln>
            <a:noFill/>
          </a:ln>
        </p:spPr>
      </p:pic>
      <p:pic>
        <p:nvPicPr>
          <p:cNvPr descr="Menu.png" id="80" name="Shape 80"/>
          <p:cNvPicPr preferRelativeResize="0"/>
          <p:nvPr/>
        </p:nvPicPr>
        <p:blipFill rotWithShape="1">
          <a:blip r:embed="rId4">
            <a:alphaModFix/>
          </a:blip>
          <a:srcRect b="0" l="0" r="0" t="0"/>
          <a:stretch/>
        </p:blipFill>
        <p:spPr>
          <a:xfrm>
            <a:off x="3513550" y="985275"/>
            <a:ext cx="2116900" cy="3765260"/>
          </a:xfrm>
          <a:prstGeom prst="rect">
            <a:avLst/>
          </a:prstGeom>
          <a:noFill/>
          <a:ln>
            <a:noFill/>
          </a:ln>
        </p:spPr>
      </p:pic>
      <p:sp>
        <p:nvSpPr>
          <p:cNvPr id="81" name="Shape 81"/>
          <p:cNvSpPr txBox="1"/>
          <p:nvPr>
            <p:ph idx="1" type="body"/>
          </p:nvPr>
        </p:nvSpPr>
        <p:spPr>
          <a:xfrm>
            <a:off x="3513600"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Menu</a:t>
            </a:r>
          </a:p>
        </p:txBody>
      </p:sp>
      <p:pic>
        <p:nvPicPr>
          <p:cNvPr descr="Crear proyecto.png" id="82" name="Shape 82"/>
          <p:cNvPicPr preferRelativeResize="0"/>
          <p:nvPr/>
        </p:nvPicPr>
        <p:blipFill rotWithShape="1">
          <a:blip r:embed="rId5">
            <a:alphaModFix/>
          </a:blip>
          <a:srcRect b="0" l="0" r="0" t="0"/>
          <a:stretch/>
        </p:blipFill>
        <p:spPr>
          <a:xfrm>
            <a:off x="6359975" y="985275"/>
            <a:ext cx="2116900" cy="3765260"/>
          </a:xfrm>
          <a:prstGeom prst="rect">
            <a:avLst/>
          </a:prstGeom>
          <a:noFill/>
          <a:ln>
            <a:noFill/>
          </a:ln>
        </p:spPr>
      </p:pic>
      <p:sp>
        <p:nvSpPr>
          <p:cNvPr id="83" name="Shape 83"/>
          <p:cNvSpPr txBox="1"/>
          <p:nvPr>
            <p:ph idx="1" type="body"/>
          </p:nvPr>
        </p:nvSpPr>
        <p:spPr>
          <a:xfrm>
            <a:off x="6360075"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Crear proyecto</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Shape 88"/>
          <p:cNvSpPr txBox="1"/>
          <p:nvPr>
            <p:ph idx="1" type="body"/>
          </p:nvPr>
        </p:nvSpPr>
        <p:spPr>
          <a:xfrm>
            <a:off x="667125"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Chat</a:t>
            </a:r>
          </a:p>
        </p:txBody>
      </p:sp>
      <p:pic>
        <p:nvPicPr>
          <p:cNvPr descr="Chat.png" id="89" name="Shape 89"/>
          <p:cNvPicPr preferRelativeResize="0"/>
          <p:nvPr/>
        </p:nvPicPr>
        <p:blipFill rotWithShape="1">
          <a:blip r:embed="rId3">
            <a:alphaModFix/>
          </a:blip>
          <a:srcRect b="0" l="0" r="0" t="0"/>
          <a:stretch/>
        </p:blipFill>
        <p:spPr>
          <a:xfrm>
            <a:off x="667125" y="985274"/>
            <a:ext cx="2116900" cy="3765300"/>
          </a:xfrm>
          <a:prstGeom prst="rect">
            <a:avLst/>
          </a:prstGeom>
          <a:noFill/>
          <a:ln>
            <a:noFill/>
          </a:ln>
        </p:spPr>
      </p:pic>
      <p:pic>
        <p:nvPicPr>
          <p:cNvPr descr="Contenido.png" id="90" name="Shape 90"/>
          <p:cNvPicPr preferRelativeResize="0"/>
          <p:nvPr/>
        </p:nvPicPr>
        <p:blipFill rotWithShape="1">
          <a:blip r:embed="rId4">
            <a:alphaModFix/>
          </a:blip>
          <a:srcRect b="0" l="0" r="0" t="0"/>
          <a:stretch/>
        </p:blipFill>
        <p:spPr>
          <a:xfrm>
            <a:off x="3513550" y="985275"/>
            <a:ext cx="2116900" cy="3765260"/>
          </a:xfrm>
          <a:prstGeom prst="rect">
            <a:avLst/>
          </a:prstGeom>
          <a:noFill/>
          <a:ln>
            <a:noFill/>
          </a:ln>
        </p:spPr>
      </p:pic>
      <p:sp>
        <p:nvSpPr>
          <p:cNvPr id="91" name="Shape 91"/>
          <p:cNvSpPr txBox="1"/>
          <p:nvPr>
            <p:ph idx="1" type="body"/>
          </p:nvPr>
        </p:nvSpPr>
        <p:spPr>
          <a:xfrm>
            <a:off x="3513600"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Contenido</a:t>
            </a:r>
          </a:p>
        </p:txBody>
      </p:sp>
      <p:pic>
        <p:nvPicPr>
          <p:cNvPr descr="Notificaciones.png" id="92" name="Shape 92"/>
          <p:cNvPicPr preferRelativeResize="0"/>
          <p:nvPr/>
        </p:nvPicPr>
        <p:blipFill rotWithShape="1">
          <a:blip r:embed="rId5">
            <a:alphaModFix/>
          </a:blip>
          <a:srcRect b="0" l="0" r="0" t="0"/>
          <a:stretch/>
        </p:blipFill>
        <p:spPr>
          <a:xfrm>
            <a:off x="6359975" y="985275"/>
            <a:ext cx="2116900" cy="3765260"/>
          </a:xfrm>
          <a:prstGeom prst="rect">
            <a:avLst/>
          </a:prstGeom>
          <a:noFill/>
          <a:ln>
            <a:noFill/>
          </a:ln>
        </p:spPr>
      </p:pic>
      <p:sp>
        <p:nvSpPr>
          <p:cNvPr id="93" name="Shape 93"/>
          <p:cNvSpPr txBox="1"/>
          <p:nvPr>
            <p:ph idx="1" type="body"/>
          </p:nvPr>
        </p:nvSpPr>
        <p:spPr>
          <a:xfrm>
            <a:off x="6360075" y="322900"/>
            <a:ext cx="2116800" cy="605100"/>
          </a:xfrm>
          <a:prstGeom prst="rect">
            <a:avLst/>
          </a:prstGeom>
        </p:spPr>
        <p:txBody>
          <a:bodyPr anchorCtr="0" anchor="ctr" bIns="91425" lIns="91425" rIns="91425" wrap="square" tIns="91425">
            <a:noAutofit/>
          </a:bodyPr>
          <a:lstStyle/>
          <a:p>
            <a:pPr indent="0" lvl="0" marL="0" rtl="0" algn="ctr">
              <a:spcBef>
                <a:spcPts val="0"/>
              </a:spcBef>
              <a:buNone/>
            </a:pPr>
            <a:r>
              <a:rPr lang="es-419" sz="1400">
                <a:solidFill>
                  <a:srgbClr val="E06666"/>
                </a:solidFill>
                <a:latin typeface="Montserrat"/>
                <a:ea typeface="Montserrat"/>
                <a:cs typeface="Montserrat"/>
                <a:sym typeface="Montserrat"/>
              </a:rPr>
              <a:t>Notificaciones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rtl="0">
              <a:spcBef>
                <a:spcPts val="0"/>
              </a:spcBef>
              <a:buNone/>
            </a:pPr>
            <a:r>
              <a:rPr b="1" lang="es-419" sz="4800">
                <a:solidFill>
                  <a:srgbClr val="F1C232"/>
                </a:solidFill>
                <a:latin typeface="Montserrat"/>
                <a:ea typeface="Montserrat"/>
                <a:cs typeface="Montserrat"/>
                <a:sym typeface="Montserrat"/>
              </a:rPr>
              <a:t>ESTILO GRÁFICO</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Guia.png" id="103" name="Shape 103"/>
          <p:cNvPicPr preferRelativeResize="0"/>
          <p:nvPr/>
        </p:nvPicPr>
        <p:blipFill>
          <a:blip r:embed="rId3">
            <a:alphaModFix/>
          </a:blip>
          <a:stretch>
            <a:fillRect/>
          </a:stretch>
        </p:blipFill>
        <p:spPr>
          <a:xfrm>
            <a:off x="720675" y="-316750"/>
            <a:ext cx="7702650" cy="5776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indent="0" lvl="0" marL="0" rtl="0">
              <a:spcBef>
                <a:spcPts val="0"/>
              </a:spcBef>
              <a:buNone/>
            </a:pPr>
            <a:r>
              <a:rPr b="1" lang="es-419" sz="4800">
                <a:solidFill>
                  <a:srgbClr val="3C78D8"/>
                </a:solidFill>
                <a:latin typeface="Montserrat"/>
                <a:ea typeface="Montserrat"/>
                <a:cs typeface="Montserrat"/>
                <a:sym typeface="Montserrat"/>
              </a:rPr>
              <a:t>ESTADO DEL ARTE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lgn="ctr">
              <a:spcBef>
                <a:spcPts val="0"/>
              </a:spcBef>
              <a:buNone/>
            </a:pPr>
            <a:r>
              <a:rPr lang="es-419">
                <a:latin typeface="Montserrat"/>
                <a:ea typeface="Montserrat"/>
                <a:cs typeface="Montserrat"/>
                <a:sym typeface="Montserrat"/>
              </a:rPr>
              <a:t>InVision</a:t>
            </a:r>
          </a:p>
        </p:txBody>
      </p:sp>
      <p:sp>
        <p:nvSpPr>
          <p:cNvPr id="114" name="Shape 114"/>
          <p:cNvSpPr txBox="1"/>
          <p:nvPr>
            <p:ph idx="1" type="body"/>
          </p:nvPr>
        </p:nvSpPr>
        <p:spPr>
          <a:xfrm>
            <a:off x="311700" y="875525"/>
            <a:ext cx="8520600" cy="299700"/>
          </a:xfrm>
          <a:prstGeom prst="rect">
            <a:avLst/>
          </a:prstGeom>
        </p:spPr>
        <p:txBody>
          <a:bodyPr anchorCtr="0" anchor="t" bIns="91425" lIns="91425" rIns="91425" wrap="square" tIns="91425">
            <a:noAutofit/>
          </a:bodyPr>
          <a:lstStyle/>
          <a:p>
            <a:pPr indent="0" lvl="0" marL="0" algn="ctr">
              <a:spcBef>
                <a:spcPts val="0"/>
              </a:spcBef>
              <a:buNone/>
            </a:pPr>
            <a:r>
              <a:rPr lang="es-419" sz="1000" u="sng">
                <a:solidFill>
                  <a:schemeClr val="hlink"/>
                </a:solidFill>
                <a:hlinkClick r:id="rId3"/>
              </a:rPr>
              <a:t>https://www.invisionapp.com/tour/design-project-management-workflow</a:t>
            </a:r>
            <a:r>
              <a:rPr lang="es-419" sz="1000"/>
              <a:t> </a:t>
            </a:r>
          </a:p>
        </p:txBody>
      </p:sp>
      <p:pic>
        <p:nvPicPr>
          <p:cNvPr id="115" name="Shape 115"/>
          <p:cNvPicPr preferRelativeResize="0"/>
          <p:nvPr/>
        </p:nvPicPr>
        <p:blipFill rotWithShape="1">
          <a:blip r:embed="rId4">
            <a:alphaModFix/>
          </a:blip>
          <a:srcRect b="5491" l="0" r="6059" t="9899"/>
          <a:stretch/>
        </p:blipFill>
        <p:spPr>
          <a:xfrm>
            <a:off x="1123075" y="1281425"/>
            <a:ext cx="6897850" cy="349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